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/>
    <p:restoredTop sz="77390"/>
  </p:normalViewPr>
  <p:slideViewPr>
    <p:cSldViewPr snapToGrid="0">
      <p:cViewPr varScale="1">
        <p:scale>
          <a:sx n="167" d="100"/>
          <a:sy n="167" d="100"/>
        </p:scale>
        <p:origin x="424" y="184"/>
      </p:cViewPr>
      <p:guideLst>
        <p:guide orient="horz" pos="1620"/>
        <p:guide pos="2880"/>
      </p:guideLst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1e285ee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1e285ee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fe03148d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fe03148db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1e285eeb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1e285eeb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1e285ee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1e285eeb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26d6a73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26d6a73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26d6a737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26d6a737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26d6a737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26d6a737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2c555b5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2c555b5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26d6a737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26d6a737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2c555b57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2c555b57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e03148d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e03148d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26d6a737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26d6a737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26d6a737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26d6a737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26d6a737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26d6a737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2c555b57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02c555b57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2c555b57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2c555b57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2c555b57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2c555b57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2c555b57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2c555b57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2c555b57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2c555b57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2c555b57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02c555b57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2c555b57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02c555b57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e03148db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fe03148db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2c555b57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2c555b57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555b57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2c555b57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2c555b57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2c555b57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2c555b57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2c555b57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2c555b57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2c555b57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2c555b57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2c555b57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2c555b5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2c555b5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2c555b57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2c555b57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2c555b57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02c555b57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2c555b571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2c555b571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e03148d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e03148d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fe03148db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fe03148db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fe03148dbe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fe03148dbe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fe03148db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fe03148db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e03148db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e03148db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26d6a7373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26d6a7373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cholar.google.com/citations?view_op=view_citation&amp;hl=ko&amp;user=TY1harsAAAAJ&amp;sortby=pubdate&amp;citation_for_view=TY1harsAAAAJ:geHnlv5EZngC" TargetMode="External"/><Relationship Id="rId4" Type="http://schemas.openxmlformats.org/officeDocument/2006/relationships/hyperlink" Target="https://scholar.google.com/citations?view_op=view_citation&amp;hl=zh-CN&amp;user=TY1harsAAAAJ&amp;citation_for_view=TY1harsAAAAJ:tS2w5q8j5-w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db.org/pvldb/vol17/p3893-tong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ldb.org/pvldb/vol17/p3893-tong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0493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300" dirty="0" err="1"/>
              <a:t>前</a:t>
            </a:r>
            <a:r>
              <a:rPr lang="en-GB" sz="5522" dirty="0" err="1"/>
              <a:t>沿数据库系统发展趋势</a:t>
            </a:r>
            <a:endParaRPr sz="5522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22" dirty="0"/>
              <a:t>VLDB 2024总结：云数据库与HTAP</a:t>
            </a:r>
            <a:endParaRPr sz="4122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138925"/>
            <a:ext cx="85206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张超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中国人民大学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00" y="-1"/>
            <a:ext cx="3636451" cy="8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highlight>
                  <a:schemeClr val="lt1"/>
                </a:highlight>
              </a:rPr>
              <a:t>Colibri：Designing a Hybrid Cloud Storage Engine for HTAP</a:t>
            </a:r>
            <a:endParaRPr sz="2350"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51" y="959427"/>
            <a:ext cx="6862377" cy="5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51" y="1413576"/>
            <a:ext cx="4279199" cy="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901" y="2046873"/>
            <a:ext cx="7318374" cy="29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highlight>
                  <a:schemeClr val="lt1"/>
                </a:highlight>
              </a:rPr>
              <a:t>Colibri：Designing a Hybrid Cloud Storage Engine for HTAP</a:t>
            </a:r>
            <a:endParaRPr sz="2350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53" y="1215500"/>
            <a:ext cx="8935997" cy="36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highlight>
                  <a:schemeClr val="lt1"/>
                </a:highlight>
              </a:rPr>
              <a:t>Colibri：Designing a Hybrid Cloud Storage Engine for HTAP</a:t>
            </a:r>
            <a:endParaRPr sz="2350"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75" y="1099875"/>
            <a:ext cx="7561774" cy="36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highlight>
                  <a:schemeClr val="lt1"/>
                </a:highlight>
              </a:rPr>
              <a:t>Colibri：Designing a Hybrid Cloud Storage Engine for HTAP</a:t>
            </a:r>
            <a:endParaRPr sz="235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00" y="1241025"/>
            <a:ext cx="8050324" cy="33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highlight>
                  <a:schemeClr val="lt1"/>
                </a:highlight>
              </a:rPr>
              <a:t>Colibri：Designing a Hybrid Cloud Storage Engine for HTAP</a:t>
            </a:r>
            <a:endParaRPr sz="2350"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71050" y="1207350"/>
            <a:ext cx="85206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系统性研究更侧重于完整性与实用性，创新点会弱化一些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把一个简单的想法应用于系统中并不是一个easy过程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-&gt; 想的太多，不如“折腾”做出来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一个“好”的系统研究需要长期的积累，Colibri-&gt; </a:t>
            </a:r>
            <a:r>
              <a:rPr lang="en-GB" sz="2300">
                <a:solidFill>
                  <a:srgbClr val="980000"/>
                </a:solidFill>
              </a:rPr>
              <a:t>Hyper+Umbra+LeanStore+vmcache+cost-efficient CloudDB</a:t>
            </a:r>
            <a:endParaRPr sz="2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76200" y="445025"/>
            <a:ext cx="89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Deploying Computational Storage for HTAP DBMSs Takes More Than Just Computation Offloading</a:t>
            </a:r>
            <a:endParaRPr sz="15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277250" y="11621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75" y="891425"/>
            <a:ext cx="6912949" cy="13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515325" y="2652875"/>
            <a:ext cx="6824400" cy="4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highlight>
                  <a:srgbClr val="FFFFFF"/>
                </a:highlight>
              </a:rPr>
              <a:t>Weaver: </a:t>
            </a:r>
            <a:r>
              <a:rPr lang="en-GB" sz="1800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Rethink the scan in mvcc databases</a:t>
            </a:r>
            <a:r>
              <a:rPr lang="en-GB" sz="1800" dirty="0">
                <a:solidFill>
                  <a:schemeClr val="accent1"/>
                </a:solidFill>
              </a:rPr>
              <a:t>. SIGMOD 2021</a:t>
            </a:r>
            <a:endParaRPr sz="1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dirty="0"/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/>
          </p:nvPr>
        </p:nvSpPr>
        <p:spPr>
          <a:xfrm>
            <a:off x="583200" y="3522775"/>
            <a:ext cx="5966100" cy="4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Diva: Making mvcc systems htap-friendly</a:t>
            </a:r>
            <a:r>
              <a:rPr lang="en-GB" sz="1800" dirty="0">
                <a:solidFill>
                  <a:schemeClr val="accent1"/>
                </a:solidFill>
              </a:rPr>
              <a:t>. SIGMOD 2022</a:t>
            </a:r>
            <a:endParaRPr sz="18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76200" y="445025"/>
            <a:ext cx="89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Deploying Computational Storage for HTAP DBMSs Takes More Than Just Computation Offloading</a:t>
            </a:r>
            <a:endParaRPr sz="1550"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3698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600" dirty="0">
                <a:solidFill>
                  <a:srgbClr val="4472C4"/>
                </a:solidFill>
              </a:rPr>
              <a:t>Motivation 1</a:t>
            </a:r>
            <a:r>
              <a:rPr lang="en-GB" sz="1600" dirty="0">
                <a:solidFill>
                  <a:schemeClr val="dk1"/>
                </a:solidFill>
              </a:rPr>
              <a:t>: Recent research pursues the potential of in-storage processing (ISP) using commodity computational storage devices (CSDs).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600" dirty="0">
                <a:solidFill>
                  <a:srgbClr val="4472C4"/>
                </a:solidFill>
              </a:rPr>
              <a:t>Motivation 2</a:t>
            </a:r>
            <a:r>
              <a:rPr lang="en-GB" sz="1600" dirty="0">
                <a:solidFill>
                  <a:schemeClr val="dk1"/>
                </a:solidFill>
              </a:rPr>
              <a:t>: Data items keep changing, hindering the active deployment of CSDs.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600" dirty="0">
                <a:solidFill>
                  <a:srgbClr val="4472C4"/>
                </a:solidFill>
              </a:rPr>
              <a:t>Motivation 3</a:t>
            </a:r>
            <a:r>
              <a:rPr lang="en-GB" sz="1600" dirty="0">
                <a:solidFill>
                  <a:schemeClr val="dk1"/>
                </a:solidFill>
              </a:rPr>
              <a:t>: Finding visible data versions incurs excessive data access in CSDs.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75" y="2723750"/>
            <a:ext cx="7519448" cy="19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76200" y="445025"/>
            <a:ext cx="89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Deploying Computational Storage for HTAP DBMSs Takes More Than Just Computation Offloading</a:t>
            </a:r>
            <a:endParaRPr sz="1550"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3698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36525" y="84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400" dirty="0">
                <a:solidFill>
                  <a:srgbClr val="4472C4"/>
                </a:solidFill>
              </a:rPr>
              <a:t>Contribution 1</a:t>
            </a:r>
            <a:r>
              <a:rPr lang="en-GB" sz="1400" dirty="0">
                <a:solidFill>
                  <a:schemeClr val="dk1"/>
                </a:solidFill>
              </a:rPr>
              <a:t>: Vendor-neutral computation with version indexes.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400" dirty="0">
                <a:solidFill>
                  <a:srgbClr val="4472C4"/>
                </a:solidFill>
              </a:rPr>
              <a:t>Contribution 2</a:t>
            </a:r>
            <a:r>
              <a:rPr lang="en-GB" sz="1400" dirty="0">
                <a:solidFill>
                  <a:schemeClr val="dk1"/>
                </a:solidFill>
              </a:rPr>
              <a:t>: </a:t>
            </a:r>
            <a:r>
              <a:rPr lang="en-GB" sz="1400" dirty="0" err="1">
                <a:solidFill>
                  <a:schemeClr val="dk1"/>
                </a:solidFill>
              </a:rPr>
              <a:t>Prescreening</a:t>
            </a:r>
            <a:r>
              <a:rPr lang="en-GB" sz="1400" dirty="0">
                <a:solidFill>
                  <a:schemeClr val="dk1"/>
                </a:solidFill>
              </a:rPr>
              <a:t> of version indexes.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400" dirty="0">
                <a:solidFill>
                  <a:srgbClr val="4472C4"/>
                </a:solidFill>
              </a:rPr>
              <a:t>Contribution 3</a:t>
            </a:r>
            <a:r>
              <a:rPr lang="en-GB" sz="1400" dirty="0">
                <a:solidFill>
                  <a:schemeClr val="dk1"/>
                </a:solidFill>
              </a:rPr>
              <a:t>: A prototype for PostgreSQL and </a:t>
            </a:r>
            <a:r>
              <a:rPr lang="en-GB" sz="1400" dirty="0" err="1">
                <a:solidFill>
                  <a:schemeClr val="dk1"/>
                </a:solidFill>
              </a:rPr>
              <a:t>MyRocks</a:t>
            </a:r>
            <a:r>
              <a:rPr lang="en-GB" sz="1400" dirty="0">
                <a:solidFill>
                  <a:schemeClr val="dk1"/>
                </a:solidFill>
              </a:rPr>
              <a:t>, demonstrating that AIDE supports efficient ISP for two databases using the same FPGA logic.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60" y="2213575"/>
            <a:ext cx="5938577" cy="29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76200" y="445025"/>
            <a:ext cx="89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Deploying Computational Storage for HTAP DBMSs Takes More Than Just Computation Offloading</a:t>
            </a:r>
            <a:endParaRPr sz="1550"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00" y="1381625"/>
            <a:ext cx="3959175" cy="19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325" y="1425225"/>
            <a:ext cx="4838676" cy="1874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213300" y="3508550"/>
            <a:ext cx="433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技术点一：Canonical Interface</a:t>
            </a:r>
            <a:endParaRPr sz="2300">
              <a:solidFill>
                <a:srgbClr val="4472C4"/>
              </a:solidFill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4600425" y="3508550"/>
            <a:ext cx="433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技术点二：Prescreening CTIDs</a:t>
            </a:r>
            <a:endParaRPr sz="2300">
              <a:solidFill>
                <a:srgbClr val="4472C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6200" y="445025"/>
            <a:ext cx="899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/>
              <a:t>Deploying Computational Storage for HTAP DBMSs Takes More Than Just Computation Offloading</a:t>
            </a:r>
            <a:endParaRPr sz="1550"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71050" y="1207350"/>
            <a:ext cx="85206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在新硬件领域与厂商直接合作研究会“事半功倍”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系统研究重点可以从“First” 到 “Best”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技术点不用太多，需要做“深”做“实”</a:t>
            </a:r>
            <a:endParaRPr sz="2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自我简介-张超（人大数据库-范举团队）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500"/>
            <a:ext cx="8839204" cy="392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Galaxybase: A High Performance Native Distributed Graph Database for HTAP</a:t>
            </a:r>
            <a:endParaRPr sz="1850"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625" y="839900"/>
            <a:ext cx="4335416" cy="173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" y="1832150"/>
            <a:ext cx="8662999" cy="32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Galaxybase: A High Performance Native Distributed Graph Database for HTAP</a:t>
            </a:r>
            <a:endParaRPr sz="1850"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" y="1017724"/>
            <a:ext cx="8085673" cy="383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Galaxybase: A High Performance Native Distributed Graph Database for HTAP</a:t>
            </a:r>
            <a:endParaRPr sz="1850"/>
          </a:p>
        </p:txBody>
      </p:sp>
      <p:sp>
        <p:nvSpPr>
          <p:cNvPr id="209" name="Google Shape;20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13" y="1017713"/>
            <a:ext cx="8023624" cy="403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Galaxybase: A High Performance Native Distributed Graph Database for HTAP</a:t>
            </a:r>
            <a:endParaRPr sz="1850"/>
          </a:p>
        </p:txBody>
      </p:sp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13" y="1044502"/>
            <a:ext cx="7542477" cy="409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Galaxybase: A High Performance Native Distributed Graph Database for HTAP</a:t>
            </a:r>
            <a:endParaRPr sz="1850"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471050" y="1207350"/>
            <a:ext cx="85206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4472C4"/>
                </a:solidFill>
              </a:rPr>
              <a:t>HTAP应用在分布式图数据库上的可行性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4472C4"/>
                </a:solidFill>
              </a:rPr>
              <a:t>Graph-based HTAP当前缺乏新鲜度保证以及验证机制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4472C4"/>
                </a:solidFill>
              </a:rPr>
              <a:t>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论文列表(云数据库+HTAP)</a:t>
            </a: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rgbClr val="999999"/>
                </a:solidFill>
                <a:highlight>
                  <a:srgbClr val="FFFFFF"/>
                </a:highlight>
              </a:rPr>
              <a:t>HTAP趋势：HTAP与云数据库、新硬件、多模不断融合</a:t>
            </a:r>
            <a:r>
              <a:rPr lang="en-GB" sz="1000" dirty="0">
                <a:solidFill>
                  <a:srgbClr val="999999"/>
                </a:solidFill>
                <a:highlight>
                  <a:srgbClr val="FFFFFF"/>
                </a:highlight>
              </a:rPr>
              <a:t>, </a:t>
            </a:r>
            <a:r>
              <a:rPr lang="en-GB" sz="1000" dirty="0" err="1">
                <a:solidFill>
                  <a:srgbClr val="999999"/>
                </a:solidFill>
                <a:highlight>
                  <a:srgbClr val="FFFFFF"/>
                </a:highlight>
              </a:rPr>
              <a:t>技术重心从“计算”逐渐转到“存储</a:t>
            </a:r>
            <a:r>
              <a:rPr lang="en-GB" sz="1000" dirty="0">
                <a:solidFill>
                  <a:srgbClr val="999999"/>
                </a:solidFill>
                <a:highlight>
                  <a:srgbClr val="FFFFFF"/>
                </a:highlight>
              </a:rPr>
              <a:t>”</a:t>
            </a:r>
            <a:endParaRPr sz="1000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000"/>
              <a:buAutoNum type="arabicPeriod"/>
            </a:pPr>
            <a:r>
              <a:rPr lang="en-GB" sz="1000" dirty="0" err="1">
                <a:solidFill>
                  <a:srgbClr val="999999"/>
                </a:solidFill>
                <a:highlight>
                  <a:srgbClr val="FFFFFF"/>
                </a:highlight>
              </a:rPr>
              <a:t>HyBench</a:t>
            </a:r>
            <a:r>
              <a:rPr lang="en-GB" sz="1000" dirty="0">
                <a:solidFill>
                  <a:srgbClr val="999999"/>
                </a:solidFill>
                <a:highlight>
                  <a:srgbClr val="FFFFFF"/>
                </a:highlight>
              </a:rPr>
              <a:t>: A New Benchmark for HTAP Databases. PVLDB, 2024.</a:t>
            </a:r>
            <a:endParaRPr sz="1000" dirty="0">
              <a:solidFill>
                <a:srgbClr val="999999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AutoNum type="arabicPeriod"/>
            </a:pPr>
            <a:r>
              <a:rPr lang="en-GB" sz="1000" dirty="0">
                <a:solidFill>
                  <a:srgbClr val="999999"/>
                </a:solidFill>
                <a:highlight>
                  <a:schemeClr val="lt1"/>
                </a:highlight>
              </a:rPr>
              <a:t>Two Birds With One Stone: Designing a Hybrid Cloud Storage Engine for HTAP. PVLDB, 2024.</a:t>
            </a:r>
            <a:endParaRPr sz="1000" dirty="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AutoNum type="arabicPeriod"/>
            </a:pPr>
            <a:r>
              <a:rPr lang="en-GB" sz="1000" u="sng" dirty="0">
                <a:solidFill>
                  <a:srgbClr val="999999"/>
                </a:solidFill>
                <a:highlight>
                  <a:srgbClr val="FFFFFF"/>
                </a:highlight>
              </a:rPr>
              <a:t>Cloud-native transactions and analytics in </a:t>
            </a:r>
            <a:r>
              <a:rPr lang="en-GB" sz="1000" u="sng" dirty="0" err="1">
                <a:solidFill>
                  <a:srgbClr val="999999"/>
                </a:solidFill>
                <a:highlight>
                  <a:srgbClr val="FFFFFF"/>
                </a:highlight>
              </a:rPr>
              <a:t>singlestore</a:t>
            </a:r>
            <a:r>
              <a:rPr lang="en-GB" sz="1000" u="sng" dirty="0">
                <a:solidFill>
                  <a:srgbClr val="999999"/>
                </a:solidFill>
                <a:highlight>
                  <a:srgbClr val="FFFFFF"/>
                </a:highlight>
              </a:rPr>
              <a:t>." </a:t>
            </a:r>
            <a:r>
              <a:rPr lang="en-GB" sz="1000" i="1" u="sng" dirty="0">
                <a:solidFill>
                  <a:srgbClr val="999999"/>
                </a:solidFill>
                <a:highlight>
                  <a:srgbClr val="FFFFFF"/>
                </a:highlight>
              </a:rPr>
              <a:t>Proceedings of the 2022 International Conference on Management of Data</a:t>
            </a:r>
            <a:r>
              <a:rPr lang="en-GB" sz="1000" u="sng" dirty="0">
                <a:solidFill>
                  <a:srgbClr val="999999"/>
                </a:solidFill>
                <a:highlight>
                  <a:srgbClr val="FFFFFF"/>
                </a:highlight>
              </a:rPr>
              <a:t>. 2022.</a:t>
            </a:r>
            <a:endParaRPr sz="1000" u="sng" dirty="0">
              <a:solidFill>
                <a:srgbClr val="999999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AutoNum type="arabicPeriod"/>
            </a:pPr>
            <a:r>
              <a:rPr lang="en-GB" sz="1000" dirty="0">
                <a:solidFill>
                  <a:srgbClr val="999999"/>
                </a:solidFill>
              </a:rPr>
              <a:t>Deploying Computational Storage for HTAP DBMSs Takes More Than Just Computation Offloading. </a:t>
            </a:r>
            <a:r>
              <a:rPr lang="en-GB" sz="1000" dirty="0">
                <a:solidFill>
                  <a:srgbClr val="999999"/>
                </a:solidFill>
                <a:highlight>
                  <a:schemeClr val="lt1"/>
                </a:highlight>
              </a:rPr>
              <a:t>PVLDB, 2023.</a:t>
            </a:r>
            <a:endParaRPr sz="1000" dirty="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AutoNum type="arabicPeriod"/>
            </a:pPr>
            <a:r>
              <a:rPr lang="en-GB" sz="1000" dirty="0">
                <a:solidFill>
                  <a:srgbClr val="99999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Galaxybase: A High Performance Native Distributed Graph Database for HTAP</a:t>
            </a:r>
            <a:r>
              <a:rPr lang="en-GB" sz="1000" dirty="0">
                <a:solidFill>
                  <a:srgbClr val="999999"/>
                </a:solidFill>
                <a:highlight>
                  <a:schemeClr val="lt1"/>
                </a:highlight>
              </a:rPr>
              <a:t>. PVLDB, 2024.</a:t>
            </a:r>
            <a:endParaRPr sz="1000" dirty="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999999"/>
                </a:solidFill>
                <a:highlight>
                  <a:schemeClr val="lt1"/>
                </a:highlight>
              </a:rPr>
              <a:t>===============================================================================================================</a:t>
            </a:r>
            <a:endParaRPr sz="1000" dirty="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云数据库趋势：多写技术、Cost-Efficiency、持续发展</a:t>
            </a:r>
            <a:endParaRPr sz="1000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GaussDB</a:t>
            </a: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: A Cloud-Native Multi-Primary Database with Compute-Memory-Storage Disaggregation. PVLDB, 2024.</a:t>
            </a:r>
            <a:endParaRPr sz="1000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Resource Management in Aurora Serverless. PVLDB, 2024.</a:t>
            </a:r>
            <a:endParaRPr sz="1000" i="1" dirty="0"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Srivastava, </a:t>
            </a: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Tapan</a:t>
            </a: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, and Raul Castro Fernandez. "Saving Money for Analytical Workloads in the Cloud." PVLDB, 2024.</a:t>
            </a:r>
            <a:r>
              <a:rPr lang="en-GB" sz="1000" dirty="0">
                <a:solidFill>
                  <a:schemeClr val="accent5"/>
                </a:solidFill>
                <a:highlight>
                  <a:srgbClr val="FFFFFF"/>
                </a:highlight>
              </a:rPr>
              <a:t>.</a:t>
            </a:r>
            <a:endParaRPr sz="1000" dirty="0"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00" y="1077850"/>
            <a:ext cx="8520599" cy="264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highlight>
                  <a:schemeClr val="lt1"/>
                </a:highlight>
              </a:rPr>
              <a:t>GaussDB: A Cloud-Native Multi-Primary Database with Compute-Memory-Storage Disaggregation</a:t>
            </a:r>
            <a:endParaRPr sz="1550"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21" y="1017725"/>
            <a:ext cx="7548479" cy="41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highlight>
                  <a:schemeClr val="lt1"/>
                </a:highlight>
              </a:rPr>
              <a:t>GaussDB: A Cloud-Native Multi-Primary Database with Compute-Memory-Storage Disaggregation</a:t>
            </a:r>
            <a:endParaRPr sz="1850">
              <a:highlight>
                <a:schemeClr val="lt1"/>
              </a:highlight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471050" y="1207350"/>
            <a:ext cx="8520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三层架构引领多写技术持续发展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分布式事务转单机事务，结合Smart Routing是亮点！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未来CXL技术大有可为！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Resource Management in Aurora Serverless</a:t>
            </a:r>
            <a:endParaRPr sz="1850"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63" y="1078951"/>
            <a:ext cx="7750477" cy="38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41050" y="92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数据库领域发展总体方向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00" y="724225"/>
            <a:ext cx="8124206" cy="417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Resource Management in Aurora Serverless</a:t>
            </a:r>
            <a:endParaRPr sz="1850"/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50" y="1017725"/>
            <a:ext cx="7583498" cy="37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Resource Management in Aurora Serverless</a:t>
            </a:r>
            <a:endParaRPr sz="1850"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50" y="992925"/>
            <a:ext cx="6568525" cy="405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Resource Management in Aurora Serverless</a:t>
            </a:r>
            <a:endParaRPr sz="1850"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713" y="1017724"/>
            <a:ext cx="7454776" cy="41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50">
                <a:highlight>
                  <a:schemeClr val="lt1"/>
                </a:highlight>
              </a:rPr>
              <a:t>Resource Management in Aurora Serverless</a:t>
            </a:r>
            <a:endParaRPr sz="1850"/>
          </a:p>
        </p:txBody>
      </p:sp>
      <p:sp>
        <p:nvSpPr>
          <p:cNvPr id="284" name="Google Shape;28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471050" y="1207350"/>
            <a:ext cx="8520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云上动态资源调度很重要，但需要考虑Cost-Efficiency!!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rgbClr val="4472C4"/>
                </a:solidFill>
              </a:rPr>
              <a:t>保持批判性思维，不要迷信“最佳论文”或者“国外先进技术”!!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</a:rPr>
              <a:t>Saving Money for Analytical Workloads in the Cloud</a:t>
            </a:r>
            <a:endParaRPr sz="1550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291" name="Google Shape;29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25" y="1718599"/>
            <a:ext cx="7511352" cy="3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610" y="785775"/>
            <a:ext cx="5663389" cy="7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50" y="389975"/>
            <a:ext cx="8089124" cy="40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50" y="116625"/>
            <a:ext cx="8609377" cy="47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25"/>
            <a:ext cx="9027098" cy="480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chemeClr val="accent2"/>
                </a:solidFill>
              </a:rPr>
              <a:t>Saving Money for Analytical Workloads in the Cloud</a:t>
            </a:r>
            <a:endParaRPr sz="1550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316" name="Google Shape;316;p50"/>
          <p:cNvSpPr txBox="1"/>
          <p:nvPr/>
        </p:nvSpPr>
        <p:spPr>
          <a:xfrm>
            <a:off x="471050" y="1207350"/>
            <a:ext cx="8520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云上cost-efficiency是否一定要考虑多数据库场景？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Saving Money是否需要考虑run time？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 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980000"/>
              </a:solidFill>
            </a:endParaRPr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375725" y="4038100"/>
            <a:ext cx="8520600" cy="1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err="1">
                <a:solidFill>
                  <a:schemeClr val="dk1"/>
                </a:solidFill>
                <a:highlight>
                  <a:srgbClr val="FFFFFF"/>
                </a:highlight>
              </a:rPr>
              <a:t>谢谢！Q&amp;A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76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00" y="-1"/>
            <a:ext cx="3636451" cy="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/>
          <p:nvPr/>
        </p:nvSpPr>
        <p:spPr>
          <a:xfrm>
            <a:off x="3155721" y="1561170"/>
            <a:ext cx="4376400" cy="1170871"/>
          </a:xfrm>
          <a:prstGeom prst="wedgeRectCallout">
            <a:avLst>
              <a:gd name="adj1" fmla="val -70991"/>
              <a:gd name="adj2" fmla="val 138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To be honest</a:t>
            </a:r>
            <a:endParaRPr sz="3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dirty="0"/>
              <a:t>To be helpful </a:t>
            </a:r>
            <a:endParaRPr sz="3100" dirty="0"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25" y="960750"/>
            <a:ext cx="2427702" cy="300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论文列表</a:t>
            </a:r>
            <a:r>
              <a:rPr lang="en-GB" dirty="0"/>
              <a:t>(</a:t>
            </a:r>
            <a:r>
              <a:rPr lang="en-GB" dirty="0" err="1"/>
              <a:t>云数据库+HTAP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accent1"/>
                </a:solidFill>
                <a:highlight>
                  <a:srgbClr val="FFFFFF"/>
                </a:highlight>
              </a:rPr>
              <a:t>HTAP趋势：HTAP与云数据库、新硬件、多模不断融合</a:t>
            </a:r>
            <a:r>
              <a:rPr lang="en-GB" sz="1000" dirty="0">
                <a:solidFill>
                  <a:schemeClr val="accent1"/>
                </a:solidFill>
                <a:highlight>
                  <a:srgbClr val="FFFFFF"/>
                </a:highlight>
              </a:rPr>
              <a:t>, </a:t>
            </a:r>
            <a:r>
              <a:rPr lang="en-GB" sz="1000" dirty="0" err="1">
                <a:solidFill>
                  <a:schemeClr val="accent1"/>
                </a:solidFill>
                <a:highlight>
                  <a:srgbClr val="FFFFFF"/>
                </a:highlight>
              </a:rPr>
              <a:t>技术重心从“计算”逐渐转到“存储</a:t>
            </a:r>
            <a:r>
              <a:rPr lang="en-GB" sz="1000" dirty="0">
                <a:solidFill>
                  <a:schemeClr val="accent1"/>
                </a:solidFill>
                <a:highlight>
                  <a:srgbClr val="FFFFFF"/>
                </a:highlight>
              </a:rPr>
              <a:t>”</a:t>
            </a:r>
            <a:endParaRPr sz="1000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en-GB" sz="1000" dirty="0" err="1">
                <a:solidFill>
                  <a:schemeClr val="accent1"/>
                </a:solidFill>
                <a:highlight>
                  <a:srgbClr val="FFFFFF"/>
                </a:highlight>
              </a:rPr>
              <a:t>HyBench</a:t>
            </a:r>
            <a:r>
              <a:rPr lang="en-GB" sz="1000" dirty="0">
                <a:solidFill>
                  <a:schemeClr val="accent1"/>
                </a:solidFill>
                <a:highlight>
                  <a:srgbClr val="FFFFFF"/>
                </a:highlight>
              </a:rPr>
              <a:t>: A New Benchmark for HTAP Databases. PVLDB, 2024.</a:t>
            </a:r>
            <a:endParaRPr sz="1000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1"/>
                </a:solidFill>
                <a:highlight>
                  <a:schemeClr val="lt1"/>
                </a:highlight>
              </a:rPr>
              <a:t>Two Birds With One Stone: Designing a Hybrid Cloud Storage Engine for HTAP. PVLDB, 2024.</a:t>
            </a:r>
            <a:endParaRPr sz="10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1"/>
                </a:solidFill>
              </a:rPr>
              <a:t>Deploying Computational Storage for HTAP DBMSs Takes More Than Just Computation Offloading. </a:t>
            </a:r>
            <a:r>
              <a:rPr lang="en-GB" sz="1000" dirty="0">
                <a:solidFill>
                  <a:schemeClr val="accent1"/>
                </a:solidFill>
                <a:highlight>
                  <a:schemeClr val="lt1"/>
                </a:highlight>
              </a:rPr>
              <a:t>PVLDB, 2023.</a:t>
            </a:r>
            <a:endParaRPr sz="10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Galaxybase: A High Performance Native Distributed Graph Database for HTAP</a:t>
            </a:r>
            <a:r>
              <a:rPr lang="en-GB" sz="1000" dirty="0">
                <a:solidFill>
                  <a:schemeClr val="accent1"/>
                </a:solidFill>
                <a:highlight>
                  <a:schemeClr val="lt1"/>
                </a:highlight>
              </a:rPr>
              <a:t>. PVLDB, 2024.</a:t>
            </a:r>
            <a:endParaRPr sz="10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1"/>
                </a:solidFill>
                <a:highlight>
                  <a:schemeClr val="lt1"/>
                </a:highlight>
              </a:rPr>
              <a:t>===============================================================================================================</a:t>
            </a:r>
            <a:endParaRPr sz="1000" dirty="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云数据库趋势：多写技术、Cost-Efficiency、智能化持续发展</a:t>
            </a:r>
            <a:endParaRPr sz="1000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GaussDB</a:t>
            </a: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: A Cloud-Native Multi-Primary Database with Compute-Memory-Storage Disaggregation. PVLDB, 2024.</a:t>
            </a:r>
            <a:endParaRPr sz="1000" dirty="0">
              <a:solidFill>
                <a:schemeClr val="accent5"/>
              </a:solidFill>
              <a:highlight>
                <a:schemeClr val="lt1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Resource Management in Aurora Serverless. PVLDB, 2024.</a:t>
            </a:r>
            <a:endParaRPr sz="1000" i="1" dirty="0"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AutoNum type="arabicPeriod"/>
            </a:pP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Srivastava, </a:t>
            </a:r>
            <a:r>
              <a:rPr lang="en-GB" sz="1000" dirty="0" err="1">
                <a:solidFill>
                  <a:schemeClr val="accent5"/>
                </a:solidFill>
                <a:highlight>
                  <a:schemeClr val="lt1"/>
                </a:highlight>
              </a:rPr>
              <a:t>Tapan</a:t>
            </a:r>
            <a:r>
              <a:rPr lang="en-GB" sz="1000" dirty="0">
                <a:solidFill>
                  <a:schemeClr val="accent5"/>
                </a:solidFill>
                <a:highlight>
                  <a:schemeClr val="lt1"/>
                </a:highlight>
              </a:rPr>
              <a:t>, and Raul Castro Fernandez. "Saving Money for Analytical Workloads in the Cloud." PVLDB, 2024.</a:t>
            </a:r>
            <a:endParaRPr sz="1000" dirty="0"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 dirty="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highlight>
                  <a:schemeClr val="lt1"/>
                </a:highlight>
              </a:rPr>
              <a:t>HyBench: A New Benchmark for HTAP Databases</a:t>
            </a:r>
            <a:endParaRPr sz="275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800">
                <a:solidFill>
                  <a:srgbClr val="4472C4"/>
                </a:solidFill>
              </a:rPr>
              <a:t>Contribution 1</a:t>
            </a:r>
            <a:r>
              <a:rPr lang="en-GB" sz="4800">
                <a:solidFill>
                  <a:schemeClr val="dk1"/>
                </a:solidFill>
              </a:rPr>
              <a:t>: ﻿It proposes a new benchmark for HTAP databases based on an HTAP-native application.</a:t>
            </a:r>
            <a:endParaRPr sz="4800">
              <a:solidFill>
                <a:schemeClr val="dk1"/>
              </a:solidFill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800">
                <a:solidFill>
                  <a:srgbClr val="4472C4"/>
                </a:solidFill>
              </a:rPr>
              <a:t>Contribution 2</a:t>
            </a:r>
            <a:r>
              <a:rPr lang="en-GB" sz="4800">
                <a:solidFill>
                  <a:schemeClr val="dk1"/>
                </a:solidFill>
              </a:rPr>
              <a:t>: It proposes a hybrid workload of OLTP, OLAP, and OLXP, based on the choke-point design.</a:t>
            </a:r>
            <a:endParaRPr sz="4800">
              <a:solidFill>
                <a:schemeClr val="dk1"/>
              </a:solidFill>
            </a:endParaRPr>
          </a:p>
          <a:p>
            <a:pPr marL="12700" lvl="0" indent="-12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800">
                <a:solidFill>
                  <a:srgbClr val="4472C4"/>
                </a:solidFill>
              </a:rPr>
              <a:t>Contribution 3</a:t>
            </a:r>
            <a:r>
              <a:rPr lang="en-GB" sz="4800">
                <a:solidFill>
                  <a:schemeClr val="dk1"/>
                </a:solidFill>
              </a:rPr>
              <a:t>: It designs a unified metric to quantify the quality of HTAP databases, including freshness and throughput.</a:t>
            </a:r>
            <a:endParaRPr sz="4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375" y="1152476"/>
            <a:ext cx="5884575" cy="2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highlight>
                  <a:schemeClr val="lt1"/>
                </a:highlight>
              </a:rPr>
              <a:t>HyBench: A New Benchmark for HTAP Databases</a:t>
            </a:r>
            <a:endParaRPr sz="275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8541"/>
            <a:ext cx="9144003" cy="408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highlight>
                  <a:schemeClr val="lt1"/>
                </a:highlight>
              </a:rPr>
              <a:t>HyBench: A New Benchmark for HTAP Databases</a:t>
            </a:r>
            <a:endParaRPr sz="275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222222"/>
                </a:solidFill>
                <a:highlight>
                  <a:srgbClr val="FFFFFF"/>
                </a:highlight>
              </a:rPr>
              <a:t>Main Techniques</a:t>
            </a: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0" y="1101114"/>
            <a:ext cx="9144003" cy="423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highlight>
                  <a:schemeClr val="lt1"/>
                </a:highlight>
              </a:rPr>
              <a:t>HyBench: A New Benchmark for HTAP Databases</a:t>
            </a:r>
            <a:endParaRPr sz="2750"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017725"/>
            <a:ext cx="8651551" cy="3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50">
                <a:highlight>
                  <a:schemeClr val="lt1"/>
                </a:highlight>
              </a:rPr>
              <a:t>HyBench: A New Benchmark for HTAP Databases</a:t>
            </a:r>
            <a:endParaRPr sz="2750"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471050" y="1207350"/>
            <a:ext cx="8520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一些启发：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没有“银弹”技术，不同HTAP数据库技术适用于不同的业务场景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行列共存技术是HTAP的一个重要亮点，未来还有很大提升空间</a:t>
            </a: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4472C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4472C4"/>
                </a:solidFill>
              </a:rPr>
              <a:t>一个“好”的数据库基准需要贴近真实场景，并且要不断在多样类型的数据库测评中打磨，与用户不断交互中迭代</a:t>
            </a:r>
            <a:endParaRPr sz="2300">
              <a:solidFill>
                <a:srgbClr val="4472C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921</Words>
  <Application>Microsoft Macintosh PowerPoint</Application>
  <PresentationFormat>全屏显示(16:9)</PresentationFormat>
  <Paragraphs>364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Arial</vt:lpstr>
      <vt:lpstr>Simple Light</vt:lpstr>
      <vt:lpstr>前沿数据库系统发展趋势 VLDB 2024总结：云数据库与HTAP</vt:lpstr>
      <vt:lpstr>自我简介-张超（人大数据库-范举团队）</vt:lpstr>
      <vt:lpstr>数据库领域发展总体方向</vt:lpstr>
      <vt:lpstr>论文列表(云数据库+HTAP)</vt:lpstr>
      <vt:lpstr>HyBench: A New Benchmark for HTAP Databases</vt:lpstr>
      <vt:lpstr>HyBench: A New Benchmark for HTAP Databases</vt:lpstr>
      <vt:lpstr>HyBench: A New Benchmark for HTAP Databases</vt:lpstr>
      <vt:lpstr>HyBench: A New Benchmark for HTAP Databases</vt:lpstr>
      <vt:lpstr>HyBench: A New Benchmark for HTAP Databases</vt:lpstr>
      <vt:lpstr>Colibri：Designing a Hybrid Cloud Storage Engine for HTAP</vt:lpstr>
      <vt:lpstr>Colibri：Designing a Hybrid Cloud Storage Engine for HTAP</vt:lpstr>
      <vt:lpstr>Colibri：Designing a Hybrid Cloud Storage Engine for HTAP</vt:lpstr>
      <vt:lpstr>Colibri：Designing a Hybrid Cloud Storage Engine for HTAP</vt:lpstr>
      <vt:lpstr>Colibri：Designing a Hybrid Cloud Storage Engine for HTAP</vt:lpstr>
      <vt:lpstr>Deploying Computational Storage for HTAP DBMSs Takes More Than Just Computation Offloading </vt:lpstr>
      <vt:lpstr>Deploying Computational Storage for HTAP DBMSs Takes More Than Just Computation Offloading</vt:lpstr>
      <vt:lpstr>Deploying Computational Storage for HTAP DBMSs Takes More Than Just Computation Offloading</vt:lpstr>
      <vt:lpstr>Deploying Computational Storage for HTAP DBMSs Takes More Than Just Computation Offloading</vt:lpstr>
      <vt:lpstr>Deploying Computational Storage for HTAP DBMSs Takes More Than Just Computation Offloading</vt:lpstr>
      <vt:lpstr>Galaxybase: A High Performance Native Distributed Graph Database for HTAP</vt:lpstr>
      <vt:lpstr>Galaxybase: A High Performance Native Distributed Graph Database for HTAP</vt:lpstr>
      <vt:lpstr>Galaxybase: A High Performance Native Distributed Graph Database for HTAP</vt:lpstr>
      <vt:lpstr>Galaxybase: A High Performance Native Distributed Graph Database for HTAP</vt:lpstr>
      <vt:lpstr>Galaxybase: A High Performance Native Distributed Graph Database for HTAP</vt:lpstr>
      <vt:lpstr>论文列表(云数据库+HTAP)</vt:lpstr>
      <vt:lpstr>PowerPoint 演示文稿</vt:lpstr>
      <vt:lpstr>GaussDB: A Cloud-Native Multi-Primary Database with Compute-Memory-Storage Disaggregation</vt:lpstr>
      <vt:lpstr>GaussDB: A Cloud-Native Multi-Primary Database with Compute-Memory-Storage Disaggregation</vt:lpstr>
      <vt:lpstr>Resource Management in Aurora Serverless</vt:lpstr>
      <vt:lpstr>Resource Management in Aurora Serverless</vt:lpstr>
      <vt:lpstr>Resource Management in Aurora Serverless</vt:lpstr>
      <vt:lpstr>Resource Management in Aurora Serverless</vt:lpstr>
      <vt:lpstr>Resource Management in Aurora Serverless</vt:lpstr>
      <vt:lpstr>Saving Money for Analytical Workloads in the Cloud</vt:lpstr>
      <vt:lpstr>PowerPoint 演示文稿</vt:lpstr>
      <vt:lpstr>PowerPoint 演示文稿</vt:lpstr>
      <vt:lpstr>PowerPoint 演示文稿</vt:lpstr>
      <vt:lpstr>Saving Money for Analytical Workloads in the Cloud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前沿数据库系统发展趋势 VLDB 2024总结：云数据库与HTAP</dc:title>
  <cp:lastModifiedBy>Microsoft Office User</cp:lastModifiedBy>
  <cp:revision>9</cp:revision>
  <dcterms:modified xsi:type="dcterms:W3CDTF">2024-09-26T11:31:58Z</dcterms:modified>
</cp:coreProperties>
</file>